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3"/>
  </p:notesMasterIdLst>
  <p:handoutMasterIdLst>
    <p:handoutMasterId r:id="rId54"/>
  </p:handoutMasterIdLst>
  <p:sldIdLst>
    <p:sldId id="257" r:id="rId5"/>
    <p:sldId id="258" r:id="rId6"/>
    <p:sldId id="259" r:id="rId7"/>
    <p:sldId id="260" r:id="rId8"/>
    <p:sldId id="339" r:id="rId9"/>
    <p:sldId id="313" r:id="rId10"/>
    <p:sldId id="296" r:id="rId11"/>
    <p:sldId id="340" r:id="rId12"/>
    <p:sldId id="314" r:id="rId13"/>
    <p:sldId id="311" r:id="rId14"/>
    <p:sldId id="312" r:id="rId15"/>
    <p:sldId id="315" r:id="rId16"/>
    <p:sldId id="316" r:id="rId17"/>
    <p:sldId id="319" r:id="rId18"/>
    <p:sldId id="32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7" r:id="rId35"/>
    <p:sldId id="358" r:id="rId36"/>
    <p:sldId id="359" r:id="rId37"/>
    <p:sldId id="360" r:id="rId38"/>
    <p:sldId id="361" r:id="rId39"/>
    <p:sldId id="362" r:id="rId40"/>
    <p:sldId id="363" r:id="rId41"/>
    <p:sldId id="324" r:id="rId42"/>
    <p:sldId id="325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65" r:id="rId51"/>
    <p:sldId id="364" r:id="rId5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>
      <p:cViewPr>
        <p:scale>
          <a:sx n="66" d="100"/>
          <a:sy n="66" d="100"/>
        </p:scale>
        <p:origin x="900" y="2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8/31/2018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8/31/2018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435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4356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701797"/>
            <a:ext cx="10360501" cy="4318003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7" name="diagonals"/>
          <p:cNvGrpSpPr/>
          <p:nvPr userDrawn="1"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1752600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494065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3129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3129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3020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3020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77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435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77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4356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77788" y="-76200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318003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grpSp>
        <p:nvGrpSpPr>
          <p:cNvPr id="12" name="diagonals"/>
          <p:cNvGrpSpPr/>
          <p:nvPr/>
        </p:nvGrpSpPr>
        <p:grpSpPr>
          <a:xfrm>
            <a:off x="7580495" y="4191000"/>
            <a:ext cx="4686117" cy="2731407"/>
            <a:chOff x="5638800" y="3108960"/>
            <a:chExt cx="3515503" cy="2048555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bottom lines"/>
          <p:cNvGrpSpPr/>
          <p:nvPr/>
        </p:nvGrpSpPr>
        <p:grpSpPr>
          <a:xfrm>
            <a:off x="-77788" y="6190193"/>
            <a:ext cx="5498726" cy="820207"/>
            <a:chOff x="-6689" y="4553748"/>
            <a:chExt cx="4125119" cy="615155"/>
          </a:xfrm>
        </p:grpSpPr>
        <p:sp>
          <p:nvSpPr>
            <p:cNvPr id="19" name="Freeform 1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20" name="Freeform 1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  <p:sp>
          <p:nvSpPr>
            <p:cNvPr id="21" name="Freeform 2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dirty="0"/>
            </a:p>
          </p:txBody>
        </p:sp>
      </p:grpSp>
      <p:sp>
        <p:nvSpPr>
          <p:cNvPr id="22" name="Right Triangle 21"/>
          <p:cNvSpPr/>
          <p:nvPr/>
        </p:nvSpPr>
        <p:spPr>
          <a:xfrm rot="16200000">
            <a:off x="9237914" y="3997609"/>
            <a:ext cx="2225142" cy="3787741"/>
          </a:xfrm>
          <a:prstGeom prst="rtTriangle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53" y="5943600"/>
            <a:ext cx="2375495" cy="99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aparat.com/partdpai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torch.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www.digitalocean.com/community/tutorials/how-to-install-python-3-and-set-up-a-local-programming-environment-on-ubuntu-16-04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aconda.com/download/" TargetMode="External"/><Relationship Id="rId5" Type="http://schemas.openxmlformats.org/officeDocument/2006/relationships/hyperlink" Target="https://github.com/BurntSushi/nfldb/wiki/Python-&amp;-pip-Windows-installation" TargetMode="External"/><Relationship Id="rId4" Type="http://schemas.openxmlformats.org/officeDocument/2006/relationships/hyperlink" Target="https://www.rosehosting.com/blog/how-to-install-pip-on-ubuntu-16-0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Deep Learning Using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46260" y="3718458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Masoud Pourreza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1" name="Picture 3" descr="F:\Hamim presentation\pytorch\pytorch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364" y="2061787"/>
            <a:ext cx="4420695" cy="106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89638" y="4596054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Pourreza.masoud@gmail.com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F:\Hamim presentation\pytorch\gmai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1" y="4595401"/>
            <a:ext cx="523873" cy="52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65212" y="5486400"/>
            <a:ext cx="4455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6"/>
              </a:rPr>
              <a:t>https://www.aparat.com/partdpai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dirty="0" smtClean="0"/>
              <a:t>PyTorch Rhythm</a:t>
            </a:r>
            <a:endParaRPr lang="en-US" dirty="0"/>
          </a:p>
        </p:txBody>
      </p:sp>
      <p:pic>
        <p:nvPicPr>
          <p:cNvPr id="4" name="Shape 170" descr="2yYhr_VuwmB_l4ddk_Fj4pnr0PXe-0yjoYM_XG0ZZE1k3bE0HeO8-U__pKBI20Knfh7_heXn673ERI4VZkw-fDXWiMoEozis9OmlzVKDKkiDD2VWyZss37sWZTkAxzKdWHFCXbaZO2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4894" y="2812620"/>
            <a:ext cx="576692" cy="6648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71"/>
          <p:cNvSpPr txBox="1"/>
          <p:nvPr/>
        </p:nvSpPr>
        <p:spPr>
          <a:xfrm>
            <a:off x="2260472" y="2774330"/>
            <a:ext cx="8939340" cy="703125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lang="en" b="1" i="0" u="none" strike="noStrike" cap="none" dirty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 loss and optimizer </a:t>
            </a:r>
            <a:r>
              <a:rPr lang="en" b="1" i="0" u="none" strike="noStrike" cap="none" dirty="0" smtClea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(</a:t>
            </a:r>
            <a:r>
              <a:rPr lang="en" b="1" i="0" u="none" strike="noStrike" cap="none" dirty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from PyTorch API)</a:t>
            </a:r>
          </a:p>
        </p:txBody>
      </p:sp>
      <p:pic>
        <p:nvPicPr>
          <p:cNvPr id="6" name="Shape 172" descr="OConiHf09-3d1otJoHaUncKi3XSNZkQPgVumx2XiTNfuVheUQ6MSRNoKzIXk879J6HutJbPBIFdziSubsjW7vjiSkbqaPN0ntv28n02E-m8c_7HbWHnAJD2rqssPlMh3a3nxxA3D_v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4576" y="3838841"/>
            <a:ext cx="577010" cy="6655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73"/>
          <p:cNvSpPr txBox="1"/>
          <p:nvPr/>
        </p:nvSpPr>
        <p:spPr>
          <a:xfrm>
            <a:off x="2241027" y="3800600"/>
            <a:ext cx="7587183" cy="771400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b="1" i="0" u="none" strike="noStrike" cap="none" dirty="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</a:t>
            </a:r>
            <a:r>
              <a:rPr lang="en" b="1" i="0" u="none" strike="noStrike" cap="none" dirty="0" smtClean="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cycle   (forward</a:t>
            </a:r>
            <a:r>
              <a:rPr lang="en" b="1" i="0" u="none" strike="noStrike" cap="none" dirty="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backward, update)</a:t>
            </a:r>
          </a:p>
        </p:txBody>
      </p:sp>
      <p:pic>
        <p:nvPicPr>
          <p:cNvPr id="8" name="Shape 174" descr="6VqhwWvXFhSt2CvTqHgSYEBekFdAvqQdVm9fUSw_5YppHeIrOB_3z1v0WcKRPyyRiE61zuf7KkaOhmkjcESVNLvd3PCPS53qN5WwmvVNhITUH-g3IZ4iuLdrmZQgYajSnza1vLFX2L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5427" y="1734987"/>
            <a:ext cx="623018" cy="66550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75"/>
          <p:cNvSpPr txBox="1"/>
          <p:nvPr/>
        </p:nvSpPr>
        <p:spPr>
          <a:xfrm>
            <a:off x="2311978" y="1347920"/>
            <a:ext cx="7516233" cy="1371599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lang="en" b="1" i="0" u="none" strike="noStrike" cap="none" dirty="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your model using class with Variables</a:t>
            </a:r>
          </a:p>
        </p:txBody>
      </p:sp>
      <p:pic>
        <p:nvPicPr>
          <p:cNvPr id="10" name="Shape 176" descr="Imag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546128">
            <a:off x="8656593" y="560069"/>
            <a:ext cx="2496024" cy="78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0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40" y="152400"/>
            <a:ext cx="10360501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Problem</a:t>
            </a:r>
            <a:endParaRPr lang="en-US" dirty="0"/>
          </a:p>
        </p:txBody>
      </p:sp>
      <p:pic>
        <p:nvPicPr>
          <p:cNvPr id="23554" name="Picture 2" descr="F:\Hamim presentation\pytorch\cifar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5" y="577516"/>
            <a:ext cx="8305649" cy="578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F:\Hamim presentation\pytorch\cifar stru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717" y="1752600"/>
            <a:ext cx="64484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hape 174" descr="6VqhwWvXFhSt2CvTqHgSYEBekFdAvqQdVm9fUSw_5YppHeIrOB_3z1v0WcKRPyyRiE61zuf7KkaOhmkjcESVNLvd3PCPS53qN5WwmvVNhITUH-g3IZ4iuLdrmZQgYajSnza1vLFX2L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02717" y="132981"/>
            <a:ext cx="370371" cy="35371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75"/>
          <p:cNvSpPr txBox="1"/>
          <p:nvPr/>
        </p:nvSpPr>
        <p:spPr>
          <a:xfrm>
            <a:off x="6246812" y="-216448"/>
            <a:ext cx="6172200" cy="1052572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lang="en" sz="1800" b="1" i="0" u="none" strike="noStrike" cap="none" dirty="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Design your model using class with Variables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Cifar10 classification</a:t>
            </a:r>
            <a:endParaRPr lang="en-US" dirty="0"/>
          </a:p>
        </p:txBody>
      </p:sp>
      <p:pic>
        <p:nvPicPr>
          <p:cNvPr id="25602" name="Picture 2" descr="F:\Hamim presentation\pytorch\cifar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4" y="2314575"/>
            <a:ext cx="8612656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170" descr="2yYhr_VuwmB_l4ddk_Fj4pnr0PXe-0yjoYM_XG0ZZE1k3bE0HeO8-U__pKBI20Knfh7_heXn673ERI4VZkw-fDXWiMoEozis9OmlzVKDKkiDD2VWyZss37sWZTkAxzKdWHFCXbaZO2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6612" y="1143000"/>
            <a:ext cx="304800" cy="32266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71"/>
          <p:cNvSpPr txBox="1"/>
          <p:nvPr/>
        </p:nvSpPr>
        <p:spPr>
          <a:xfrm>
            <a:off x="4951412" y="971915"/>
            <a:ext cx="8077200" cy="664835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lang="en" sz="2000" b="1" i="0" u="none" strike="noStrike" cap="none" dirty="0" smtClea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 </a:t>
            </a:r>
            <a:r>
              <a:rPr lang="en" sz="2000" b="1" i="0" u="none" strike="noStrike" cap="none" dirty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 and </a:t>
            </a:r>
            <a:r>
              <a:rPr lang="en" sz="2000" b="1" i="0" u="none" strike="noStrike" cap="none" dirty="0" smtClean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optimizer (</a:t>
            </a:r>
            <a:r>
              <a:rPr lang="en" sz="2000" b="1" i="0" u="none" strike="noStrike" cap="none" dirty="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select from PyTorch API)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5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152400"/>
            <a:ext cx="10360501" cy="487363"/>
          </a:xfrm>
        </p:spPr>
        <p:txBody>
          <a:bodyPr>
            <a:normAutofit fontScale="90000"/>
          </a:bodyPr>
          <a:lstStyle/>
          <a:p>
            <a:r>
              <a:rPr lang="en-US" dirty="0"/>
              <a:t>Cifar10 classification</a:t>
            </a:r>
          </a:p>
        </p:txBody>
      </p:sp>
      <p:pic>
        <p:nvPicPr>
          <p:cNvPr id="4" name="Picture 3" descr="F:\Hamim presentation\pytorch\cifa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402" y="685800"/>
            <a:ext cx="724861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hape 172" descr="OConiHf09-3d1otJoHaUncKi3XSNZkQPgVumx2XiTNfuVheUQ6MSRNoKzIXk879J6HutJbPBIFdziSubsjW7vjiSkbqaPN0ntv28n02E-m8c_7HbWHnAJD2rqssPlMh3a3nxxA3D_v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7812" y="2429123"/>
            <a:ext cx="382922" cy="3327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73"/>
          <p:cNvSpPr txBox="1"/>
          <p:nvPr/>
        </p:nvSpPr>
        <p:spPr>
          <a:xfrm>
            <a:off x="7083425" y="2209800"/>
            <a:ext cx="4954587" cy="771400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lang="en" sz="1800" b="1" i="0" u="none" strike="noStrike" cap="none" dirty="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Training </a:t>
            </a:r>
            <a:r>
              <a:rPr lang="en" sz="1800" b="1" i="0" u="none" strike="noStrike" cap="none" dirty="0" smtClean="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cycle   (forward</a:t>
            </a:r>
            <a:r>
              <a:rPr lang="en" sz="1800" b="1" i="0" u="none" strike="noStrike" cap="none" dirty="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backward, update)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3200400"/>
            <a:ext cx="800016" cy="266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3812" y="3200399"/>
            <a:ext cx="838200" cy="27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9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/>
          <a:lstStyle/>
          <a:p>
            <a:r>
              <a:rPr lang="en-US" dirty="0" smtClean="0"/>
              <a:t>Batch (batch size)</a:t>
            </a:r>
            <a:endParaRPr lang="en-US" dirty="0"/>
          </a:p>
        </p:txBody>
      </p:sp>
      <p:sp>
        <p:nvSpPr>
          <p:cNvPr id="4" name="Shape 180"/>
          <p:cNvSpPr txBox="1">
            <a:spLocks/>
          </p:cNvSpPr>
          <p:nvPr/>
        </p:nvSpPr>
        <p:spPr>
          <a:xfrm>
            <a:off x="549274" y="381000"/>
            <a:ext cx="10094762" cy="3810000"/>
          </a:xfrm>
          <a:prstGeom prst="rect">
            <a:avLst/>
          </a:prstGeom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34275" tIns="34275" rIns="34275" bIns="34275" rtlCol="0" anchor="ctr" anchorCtr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2400" dirty="0" smtClean="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Training cycle</a:t>
            </a:r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400" dirty="0" smtClean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epoch </a:t>
            </a:r>
            <a:r>
              <a:rPr lang="en" sz="2400" dirty="0" smtClean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smtClean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(training_epochs):</a:t>
            </a:r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400" dirty="0" smtClean="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Loop over all batches</a:t>
            </a:r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400" dirty="0" smtClean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" sz="2400" dirty="0" smtClean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</a:t>
            </a: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dirty="0" smtClean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(total_batch):</a:t>
            </a:r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batch_xs, batch_ys </a:t>
            </a:r>
            <a:r>
              <a:rPr lang="en" sz="2400" dirty="0" smtClean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 </a:t>
            </a:r>
            <a:r>
              <a:rPr lang="en" sz="2400" dirty="0" smtClean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lang="en" sz="24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5" name="Shape 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7424" y="3581400"/>
            <a:ext cx="8305800" cy="312420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55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Loader</a:t>
            </a:r>
            <a:endParaRPr lang="en-US" dirty="0"/>
          </a:p>
        </p:txBody>
      </p:sp>
      <p:pic>
        <p:nvPicPr>
          <p:cNvPr id="4" name="Shape 19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0006" y="1128932"/>
            <a:ext cx="9430205" cy="2833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92163"/>
          </a:xfrm>
        </p:spPr>
        <p:txBody>
          <a:bodyPr/>
          <a:lstStyle/>
          <a:p>
            <a:r>
              <a:rPr lang="en-US" dirty="0" smtClean="0"/>
              <a:t>Transfer Learning / freeze 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371600"/>
            <a:ext cx="10360501" cy="4318003"/>
          </a:xfrm>
        </p:spPr>
        <p:txBody>
          <a:bodyPr/>
          <a:lstStyle/>
          <a:p>
            <a:r>
              <a:rPr lang="en-US" dirty="0"/>
              <a:t>Transfer learning is a machine learning technique where a model trained on one task is re-purposed on a second related task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Transfer learning is an optimization that allows rapid progress or improved performance when modeling the second task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dirty="0" smtClean="0"/>
              <a:t>RNN in Pytorch</a:t>
            </a:r>
            <a:endParaRPr lang="en-US" dirty="0"/>
          </a:p>
        </p:txBody>
      </p:sp>
      <p:pic>
        <p:nvPicPr>
          <p:cNvPr id="4" name="Google Shape;178;p41"/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94435" y="2057400"/>
            <a:ext cx="3299777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/>
          <a:lstStyle/>
          <a:p>
            <a:r>
              <a:rPr lang="en-US" dirty="0" smtClean="0"/>
              <a:t>RNN </a:t>
            </a:r>
            <a:endParaRPr lang="en-US" dirty="0"/>
          </a:p>
        </p:txBody>
      </p:sp>
      <p:pic>
        <p:nvPicPr>
          <p:cNvPr id="7" name="Google Shape;185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73912" y="184672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8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0412" y="261802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8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012" y="1828800"/>
            <a:ext cx="5372718" cy="190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4418012" y="3803826"/>
            <a:ext cx="83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X1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48518" y="3803826"/>
            <a:ext cx="645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X2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32870" y="3803826"/>
            <a:ext cx="628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X3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93930" y="3803826"/>
            <a:ext cx="557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X4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50496" y="3803826"/>
            <a:ext cx="568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X5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94719" y="1238978"/>
            <a:ext cx="589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Y1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6451" y="1227200"/>
            <a:ext cx="646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Y2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3433" y="1238978"/>
            <a:ext cx="564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Y3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492796" y="1255305"/>
            <a:ext cx="659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Y4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511395" y="1238978"/>
            <a:ext cx="6223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Y5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92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92;p43"/>
          <p:cNvSpPr txBox="1">
            <a:spLocks/>
          </p:cNvSpPr>
          <p:nvPr/>
        </p:nvSpPr>
        <p:spPr>
          <a:xfrm>
            <a:off x="737549" y="98000"/>
            <a:ext cx="8475761" cy="1593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sym typeface="Gill Sans"/>
              </a:rPr>
              <a:t>RNN Applications: series of data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sym typeface="Gill Sans"/>
            </a:endParaRPr>
          </a:p>
        </p:txBody>
      </p:sp>
      <p:sp>
        <p:nvSpPr>
          <p:cNvPr id="7" name="Google Shape;193;p43"/>
          <p:cNvSpPr txBox="1">
            <a:spLocks/>
          </p:cNvSpPr>
          <p:nvPr/>
        </p:nvSpPr>
        <p:spPr>
          <a:xfrm>
            <a:off x="852300" y="1187274"/>
            <a:ext cx="8747312" cy="437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572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sz="21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431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sz="19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Gill Sans"/>
              </a:rPr>
              <a:t>Time series prediction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Gill Sans"/>
              </a:rPr>
              <a:t>Language modeling (text generation)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Gill Sans"/>
              </a:rPr>
              <a:t>Text sentiment analysis 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Gill Sans"/>
              </a:rPr>
              <a:t>Named entity recognition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Gill Sans"/>
              </a:rPr>
              <a:t>Translation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Gill Sans"/>
              </a:rPr>
              <a:t>Speech recognition 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Gill Sans"/>
              </a:rPr>
              <a:t>Anomaly detection in time series 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Gill Sans"/>
              </a:rPr>
              <a:t>Music composition</a:t>
            </a:r>
          </a:p>
          <a:p>
            <a:pPr marL="457200" marR="0" lvl="0" indent="-381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sym typeface="Gill Sans"/>
              </a:rPr>
              <a:t>...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sym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3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b="1" dirty="0" smtClean="0"/>
              <a:t>Torch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1295400"/>
            <a:ext cx="10360501" cy="4318003"/>
          </a:xfrm>
        </p:spPr>
        <p:txBody>
          <a:bodyPr>
            <a:normAutofit/>
          </a:bodyPr>
          <a:lstStyle/>
          <a:p>
            <a:r>
              <a:rPr lang="en-US" dirty="0" smtClean="0"/>
              <a:t>Open source machine learning library</a:t>
            </a:r>
          </a:p>
          <a:p>
            <a:r>
              <a:rPr lang="en-US" dirty="0" smtClean="0"/>
              <a:t>Scientific computing framework</a:t>
            </a:r>
          </a:p>
          <a:p>
            <a:r>
              <a:rPr lang="en-US" dirty="0" smtClean="0"/>
              <a:t>Based on the Lua !!</a:t>
            </a:r>
          </a:p>
          <a:p>
            <a:r>
              <a:rPr lang="en-US" dirty="0" smtClean="0"/>
              <a:t>Research Companies and Labs</a:t>
            </a:r>
          </a:p>
          <a:p>
            <a:r>
              <a:rPr lang="en-US" dirty="0" smtClean="0"/>
              <a:t>Facebook AI research, Google + Deep mind , Twitter, NVIDIA </a:t>
            </a:r>
          </a:p>
          <a:p>
            <a:r>
              <a:rPr lang="en-US" dirty="0" smtClean="0"/>
              <a:t>Started at 2002 </a:t>
            </a:r>
          </a:p>
          <a:p>
            <a:r>
              <a:rPr lang="en-US" u="sng" dirty="0" smtClean="0">
                <a:hlinkClick r:id="rId2"/>
              </a:rPr>
              <a:t>website</a:t>
            </a:r>
            <a:endParaRPr lang="en-US" u="sng" dirty="0" smtClean="0"/>
          </a:p>
        </p:txBody>
      </p:sp>
      <p:pic>
        <p:nvPicPr>
          <p:cNvPr id="1026" name="Picture 2" descr="F:\Hamim presentation\pytorch\Torch_2014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4478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5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dirty="0" smtClean="0"/>
              <a:t>RNN inside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12" y="1524000"/>
            <a:ext cx="8685529" cy="31330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/>
          <a:lstStyle/>
          <a:p>
            <a:r>
              <a:rPr lang="en-US" dirty="0" smtClean="0"/>
              <a:t>RNN in PyTorch</a:t>
            </a:r>
            <a:endParaRPr lang="en-US" dirty="0"/>
          </a:p>
        </p:txBody>
      </p:sp>
      <p:pic>
        <p:nvPicPr>
          <p:cNvPr id="4" name="Google Shape;21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033331"/>
            <a:ext cx="1954871" cy="27162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14;p46"/>
          <p:cNvSpPr txBox="1"/>
          <p:nvPr/>
        </p:nvSpPr>
        <p:spPr>
          <a:xfrm>
            <a:off x="1666725" y="1600200"/>
            <a:ext cx="10558612" cy="3775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-US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nn.RNN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 err="1" smtClean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 err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 err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-US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 err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 err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 err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ct val="115000"/>
              </a:lnSpc>
            </a:pPr>
            <a:r>
              <a:rPr lang="en-US" dirty="0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-US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nn.GRU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 err="1" smtClean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 err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 err="1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 smtClean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lang="en" sz="13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sz="13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lang="en" sz="13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sz="13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dirty="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lang="en" sz="1300" i="1" dirty="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98" y="3770316"/>
            <a:ext cx="6427913" cy="896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19;p47"/>
          <p:cNvSpPr txBox="1">
            <a:spLocks noGrp="1"/>
          </p:cNvSpPr>
          <p:nvPr>
            <p:ph type="title"/>
          </p:nvPr>
        </p:nvSpPr>
        <p:spPr>
          <a:xfrm>
            <a:off x="1141412" y="381000"/>
            <a:ext cx="92117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alibri" panose="020F0502020204030204" pitchFamily="34" charset="0"/>
              </a:rPr>
              <a:t>One hot encoding for letters, h, e, l, l, o</a:t>
            </a:r>
            <a:endParaRPr dirty="0">
              <a:latin typeface="Calibri" panose="020F0502020204030204" pitchFamily="34" charset="0"/>
            </a:endParaRPr>
          </a:p>
        </p:txBody>
      </p:sp>
      <p:pic>
        <p:nvPicPr>
          <p:cNvPr id="5" name="Google Shape;222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65412" y="2133600"/>
            <a:ext cx="4495800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9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27;p48"/>
          <p:cNvSpPr txBox="1">
            <a:spLocks noGrp="1"/>
          </p:cNvSpPr>
          <p:nvPr>
            <p:ph type="title"/>
          </p:nvPr>
        </p:nvSpPr>
        <p:spPr>
          <a:xfrm>
            <a:off x="1141423" y="314400"/>
            <a:ext cx="8851737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One node: 4 (</a:t>
            </a:r>
            <a:r>
              <a:rPr lang="en" i="1" dirty="0">
                <a:latin typeface="+mn-lt"/>
              </a:rPr>
              <a:t>input-dim</a:t>
            </a:r>
            <a:r>
              <a:rPr lang="en" dirty="0">
                <a:latin typeface="+mn-lt"/>
              </a:rPr>
              <a:t>) in 2 (</a:t>
            </a:r>
            <a:r>
              <a:rPr lang="en" i="1" dirty="0">
                <a:latin typeface="+mn-lt"/>
              </a:rPr>
              <a:t>hidden_size</a:t>
            </a:r>
            <a:r>
              <a:rPr lang="en" dirty="0">
                <a:latin typeface="+mn-lt"/>
              </a:rPr>
              <a:t>)</a:t>
            </a:r>
            <a:endParaRPr dirty="0">
              <a:latin typeface="+mn-lt"/>
            </a:endParaRPr>
          </a:p>
        </p:txBody>
      </p:sp>
      <p:pic>
        <p:nvPicPr>
          <p:cNvPr id="5" name="Google Shape;22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7455" y="1828800"/>
            <a:ext cx="8318792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1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6;p49"/>
          <p:cNvSpPr txBox="1">
            <a:spLocks noGrp="1"/>
          </p:cNvSpPr>
          <p:nvPr>
            <p:ph type="title"/>
          </p:nvPr>
        </p:nvSpPr>
        <p:spPr>
          <a:xfrm>
            <a:off x="1370024" y="238200"/>
            <a:ext cx="7976100" cy="1285800"/>
          </a:xfrm>
          <a:prstGeom prst="rect">
            <a:avLst/>
          </a:prstGeom>
        </p:spPr>
        <p:txBody>
          <a:bodyPr spcFirstLastPara="1" wrap="square" lIns="34275" tIns="34275" rIns="34275" bIns="342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One node: 4 (</a:t>
            </a:r>
            <a:r>
              <a:rPr lang="en" i="1" dirty="0"/>
              <a:t>input-dim</a:t>
            </a:r>
            <a:r>
              <a:rPr lang="en" dirty="0"/>
              <a:t>) in 2 (</a:t>
            </a:r>
            <a:r>
              <a:rPr lang="en" i="1" dirty="0"/>
              <a:t>hidden_size</a:t>
            </a:r>
            <a:r>
              <a:rPr lang="en" dirty="0"/>
              <a:t>)</a:t>
            </a:r>
            <a:endParaRPr dirty="0"/>
          </a:p>
        </p:txBody>
      </p:sp>
      <p:pic>
        <p:nvPicPr>
          <p:cNvPr id="5" name="Google Shape;237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5801" y="182880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4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47088" y="1294235"/>
            <a:ext cx="5941737" cy="26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44;p50"/>
          <p:cNvSpPr txBox="1"/>
          <p:nvPr/>
        </p:nvSpPr>
        <p:spPr>
          <a:xfrm>
            <a:off x="1065212" y="990599"/>
            <a:ext cx="7010400" cy="4671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r>
              <a:rPr lang="en" sz="12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2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b="1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sz="12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sz="12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</a:t>
            </a:r>
            <a:r>
              <a:rPr lang="en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torch.Tensor([[h]])) </a:t>
            </a:r>
            <a:r>
              <a:rPr lang="en" sz="12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sz="12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sz="12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sz="12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((torch.randn(</a:t>
            </a:r>
            <a:r>
              <a:rPr lang="en" sz="120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sz="12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sz="1200" i="1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b="1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20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Google Shape;245;p50"/>
          <p:cNvSpPr txBox="1"/>
          <p:nvPr/>
        </p:nvSpPr>
        <p:spPr>
          <a:xfrm>
            <a:off x="1065212" y="5167364"/>
            <a:ext cx="5460451" cy="495119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 dirty="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Google Shape;246;p50"/>
          <p:cNvSpPr txBox="1">
            <a:spLocks/>
          </p:cNvSpPr>
          <p:nvPr/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spcFirstLastPara="1" vert="horz" wrap="square" lIns="34275" tIns="34275" rIns="34275" bIns="34275" rtlCol="0" anchor="ctr" anchorCtr="0">
            <a:no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mtClean="0"/>
              <a:t>One node: 4 (</a:t>
            </a:r>
            <a:r>
              <a:rPr lang="en-US" i="1" smtClean="0"/>
              <a:t>input_dim</a:t>
            </a:r>
            <a:r>
              <a:rPr lang="en-US" smtClean="0"/>
              <a:t>) in 2 (</a:t>
            </a:r>
            <a:r>
              <a:rPr lang="en-US" i="1" smtClean="0"/>
              <a:t>hidden_size</a:t>
            </a:r>
            <a:r>
              <a:rPr lang="en-US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49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251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7212" y="1006825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52;p51"/>
          <p:cNvSpPr txBox="1">
            <a:spLocks/>
          </p:cNvSpPr>
          <p:nvPr/>
        </p:nvSpPr>
        <p:spPr>
          <a:xfrm>
            <a:off x="3108126" y="-9465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Unfolding to n sequences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pic>
        <p:nvPicPr>
          <p:cNvPr id="12" name="Google Shape;25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169" y="2826381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25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587" y="3477175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256;p51"/>
          <p:cNvSpPr txBox="1"/>
          <p:nvPr/>
        </p:nvSpPr>
        <p:spPr>
          <a:xfrm>
            <a:off x="1871062" y="1203675"/>
            <a:ext cx="2379900" cy="6684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8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800" b="1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8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sz="1800" b="1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" name="Google Shape;25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2187" y="2687950"/>
            <a:ext cx="5372718" cy="190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3;p52"/>
          <p:cNvSpPr txBox="1">
            <a:spLocks/>
          </p:cNvSpPr>
          <p:nvPr/>
        </p:nvSpPr>
        <p:spPr>
          <a:xfrm>
            <a:off x="3198812" y="91440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Unfolding to n sequences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sp>
        <p:nvSpPr>
          <p:cNvPr id="5" name="Google Shape;264;p52"/>
          <p:cNvSpPr txBox="1"/>
          <p:nvPr/>
        </p:nvSpPr>
        <p:spPr>
          <a:xfrm>
            <a:off x="1113812" y="990600"/>
            <a:ext cx="8518308" cy="28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100" i="1" kern="0" dirty="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 kern="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 kern="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kern="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kern="0" dirty="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 b="1" kern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10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</a:t>
            </a:r>
            <a:r>
              <a:rPr lang="en" sz="11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(torch.Tensor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([[h, e, l, l, o]]))</a:t>
            </a:r>
            <a:endParaRPr sz="110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100" kern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 b="1" kern="0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10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11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((torch.randn(</a:t>
            </a:r>
            <a:r>
              <a:rPr lang="en" sz="11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 kern="0" dirty="0" smtClean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  </a:t>
            </a:r>
            <a:r>
              <a:rPr lang="en" sz="11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sz="11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10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1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10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Google Shape;265;p52"/>
          <p:cNvSpPr txBox="1"/>
          <p:nvPr/>
        </p:nvSpPr>
        <p:spPr>
          <a:xfrm>
            <a:off x="1142636" y="3805534"/>
            <a:ext cx="3884975" cy="2016916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input size torch.Size([1, 5, 4])</a:t>
            </a:r>
            <a:b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</a:br>
            <a: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/>
            </a:r>
            <a:b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</a:br>
            <a: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(0 ,.,.) = </a:t>
            </a:r>
            <a:b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</a:br>
            <a: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-0.1825  0.0737</a:t>
            </a:r>
            <a:b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</a:br>
            <a: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-0.1981  0.1164</a:t>
            </a:r>
            <a:b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</a:br>
            <a: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-0.3367  0.2095</a:t>
            </a:r>
            <a:b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</a:br>
            <a: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-0.3625  0.2503</a:t>
            </a:r>
            <a:b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</a:br>
            <a: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 -0.2038  0.3626</a:t>
            </a:r>
            <a:b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</a:br>
            <a:r>
              <a:rPr lang="en" sz="1100" b="1" kern="0" dirty="0">
                <a:solidFill>
                  <a:srgbClr val="274E13"/>
                </a:solidFill>
                <a:highlight>
                  <a:srgbClr val="FFFFFF"/>
                </a:highlight>
                <a:latin typeface="Arial"/>
                <a:cs typeface="Arial"/>
                <a:sym typeface="Arial"/>
              </a:rPr>
              <a:t>[torch.FloatTensor of size 1x5x2]</a:t>
            </a:r>
            <a:endParaRPr sz="1100" b="1" kern="0" dirty="0">
              <a:solidFill>
                <a:srgbClr val="274E13"/>
              </a:solidFill>
              <a:highlight>
                <a:srgbClr val="FFFFFF"/>
              </a:highlight>
              <a:latin typeface="Arial"/>
              <a:cs typeface="Arial"/>
              <a:sym typeface="Arial"/>
            </a:endParaRPr>
          </a:p>
        </p:txBody>
      </p:sp>
      <p:pic>
        <p:nvPicPr>
          <p:cNvPr id="7" name="Google Shape;26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94612" y="1723875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267;p52"/>
          <p:cNvGrpSpPr/>
          <p:nvPr/>
        </p:nvGrpSpPr>
        <p:grpSpPr>
          <a:xfrm>
            <a:off x="6138036" y="3805534"/>
            <a:ext cx="4016519" cy="2034118"/>
            <a:chOff x="76200" y="2618675"/>
            <a:chExt cx="4709250" cy="2372426"/>
          </a:xfrm>
        </p:grpSpPr>
        <p:pic>
          <p:nvPicPr>
            <p:cNvPr id="9" name="Google Shape;268;p5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Google Shape;269;p52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sz="1100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hidden_size=2</a:t>
              </a:r>
              <a:endParaRPr sz="11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sz="1100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sz="11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11" name="Google Shape;270;p52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12" name="Google Shape;271;p52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defTabSz="914400"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pic>
            <p:nvPicPr>
              <p:cNvPr id="13" name="Google Shape;272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3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7;p53"/>
          <p:cNvSpPr txBox="1"/>
          <p:nvPr/>
        </p:nvSpPr>
        <p:spPr>
          <a:xfrm>
            <a:off x="5484812" y="152400"/>
            <a:ext cx="4517250" cy="127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3400" ker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Google Shape;278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44586" y="454175"/>
            <a:ext cx="9750425" cy="53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79;p53"/>
          <p:cNvSpPr txBox="1"/>
          <p:nvPr/>
        </p:nvSpPr>
        <p:spPr>
          <a:xfrm>
            <a:off x="1304862" y="568924"/>
            <a:ext cx="2537734" cy="1048223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8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800" b="1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8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sz="1800" b="1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8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sz="1800" b="1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3" name="Google Shape;280;p53"/>
          <p:cNvGrpSpPr/>
          <p:nvPr/>
        </p:nvGrpSpPr>
        <p:grpSpPr>
          <a:xfrm>
            <a:off x="3427412" y="2838615"/>
            <a:ext cx="5924792" cy="2069990"/>
            <a:chOff x="2275425" y="2317750"/>
            <a:chExt cx="5556300" cy="1969825"/>
          </a:xfrm>
        </p:grpSpPr>
        <p:sp>
          <p:nvSpPr>
            <p:cNvPr id="14" name="Google Shape;281;p53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endParaRPr sz="14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pic>
          <p:nvPicPr>
            <p:cNvPr id="15" name="Google Shape;282;p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87;p54"/>
          <p:cNvSpPr txBox="1"/>
          <p:nvPr/>
        </p:nvSpPr>
        <p:spPr>
          <a:xfrm>
            <a:off x="1141411" y="-30480"/>
            <a:ext cx="4290605" cy="1504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3400" kern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 kern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" name="Google Shape;28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04042" y="3945479"/>
            <a:ext cx="3464221" cy="234742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89;p54"/>
          <p:cNvSpPr txBox="1"/>
          <p:nvPr/>
        </p:nvSpPr>
        <p:spPr>
          <a:xfrm>
            <a:off x="5341560" y="4814060"/>
            <a:ext cx="1972052" cy="825896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200" b="1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sz="1200" b="1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200" b="1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sz="1200" b="1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buClr>
                <a:srgbClr val="000000"/>
              </a:buClr>
              <a:buFont typeface="Arial"/>
              <a:buNone/>
            </a:pPr>
            <a:r>
              <a:rPr lang="en" sz="1200" b="1" kern="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sz="1200" b="1" kern="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" name="Google Shape;290;p54"/>
          <p:cNvSpPr/>
          <p:nvPr/>
        </p:nvSpPr>
        <p:spPr>
          <a:xfrm>
            <a:off x="996737" y="3527245"/>
            <a:ext cx="814610" cy="4055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buClr>
                <a:srgbClr val="000000"/>
              </a:buClr>
              <a:buFont typeface="Arial"/>
              <a:buNone/>
            </a:pPr>
            <a:endParaRPr sz="14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" name="Google Shape;291;p54"/>
          <p:cNvSpPr txBox="1"/>
          <p:nvPr/>
        </p:nvSpPr>
        <p:spPr>
          <a:xfrm>
            <a:off x="1404042" y="737074"/>
            <a:ext cx="9567170" cy="3758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200" i="1" kern="0" dirty="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r>
              <a:rPr lang="en" sz="1200" kern="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 kern="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kern="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i="1" kern="0" dirty="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r>
              <a:rPr lang="en" sz="1200" kern="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/>
            </a:r>
            <a:br>
              <a:rPr lang="en" sz="1200" kern="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 kern="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15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sz="115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</a:t>
            </a:r>
            <a:r>
              <a:rPr lang="en" sz="115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torch.Tensor([[h, e, l, l, o],</a:t>
            </a:r>
            <a:endParaRPr sz="115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" sz="1150" kern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b="1" kern="0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lang="en" sz="115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endParaRPr sz="115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" sz="115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sz="115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115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((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torch.randn(</a:t>
            </a:r>
            <a:r>
              <a:rPr lang="en" sz="115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 kern="0" dirty="0" smtClean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)),(</a:t>
            </a:r>
            <a:endParaRPr sz="115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sz="115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endParaRPr sz="115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SzPts val="1100"/>
              <a:buFont typeface="Arial"/>
              <a:buNone/>
            </a:pP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 kern="0" dirty="0">
              <a:solidFill>
                <a:srgbClr val="00000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150" kern="0" dirty="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 b="1" kern="0" dirty="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lang="en" sz="115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lang="en" sz="115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 kern="0" dirty="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9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0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PyTorch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7612" y="533401"/>
            <a:ext cx="10360501" cy="579119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PyTorch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is a python package that provides two high-level features: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Tensor computation (like numpy) with strong GPU acceleration</a:t>
            </a:r>
          </a:p>
          <a:p>
            <a:pPr lvl="1"/>
            <a:r>
              <a:rPr lang="en-US" dirty="0">
                <a:latin typeface="Times New Roman" pitchFamily="18" charset="0"/>
                <a:cs typeface="Times New Roman" pitchFamily="18" charset="0"/>
              </a:rPr>
              <a:t>Deep Neural Networks built on a tape-based autograd system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PyTorch provides Tensors that can live either on the CPU or the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GPU</a:t>
            </a:r>
            <a:endParaRPr lang="fa-IR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PyTorch is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a python </a:t>
            </a:r>
            <a:r>
              <a:rPr 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library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More Pythonic (imperative)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Flexible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Intuitive and cleaner code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Easy to debug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More Neural Networkic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Write code as the network works</a:t>
            </a:r>
          </a:p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forward/backward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6;p55"/>
          <p:cNvSpPr txBox="1"/>
          <p:nvPr/>
        </p:nvSpPr>
        <p:spPr>
          <a:xfrm>
            <a:off x="6704012" y="27546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297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45526" y="2279520"/>
            <a:ext cx="8206485" cy="2916650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298;p55"/>
          <p:cNvSpPr txBox="1">
            <a:spLocks/>
          </p:cNvSpPr>
          <p:nvPr/>
        </p:nvSpPr>
        <p:spPr>
          <a:xfrm>
            <a:off x="1674812" y="762390"/>
            <a:ext cx="6200837" cy="12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177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254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431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5207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596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685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defTabSz="914400"/>
            <a:r>
              <a:rPr lang="en-US" sz="2800" kern="0" dirty="0" smtClean="0">
                <a:latin typeface="+mn-lt"/>
              </a:rPr>
              <a:t>Teach RNN ‘</a:t>
            </a:r>
            <a:r>
              <a:rPr lang="en-US" sz="2800" kern="0" dirty="0" err="1" smtClean="0">
                <a:latin typeface="+mn-lt"/>
              </a:rPr>
              <a:t>hihell</a:t>
            </a:r>
            <a:r>
              <a:rPr lang="en-US" sz="2800" kern="0" dirty="0" smtClean="0">
                <a:latin typeface="+mn-lt"/>
              </a:rPr>
              <a:t>’ to ‘</a:t>
            </a:r>
            <a:r>
              <a:rPr lang="en-US" sz="2800" kern="0" dirty="0" err="1" smtClean="0">
                <a:latin typeface="+mn-lt"/>
              </a:rPr>
              <a:t>ihello</a:t>
            </a:r>
            <a:r>
              <a:rPr lang="en-US" sz="2800" kern="0" dirty="0" smtClean="0">
                <a:latin typeface="+mn-lt"/>
              </a:rPr>
              <a:t>’</a:t>
            </a:r>
            <a:endParaRPr lang="en-US" sz="2800" kern="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58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303;p56"/>
          <p:cNvSpPr txBox="1"/>
          <p:nvPr/>
        </p:nvSpPr>
        <p:spPr>
          <a:xfrm>
            <a:off x="6551612" y="228599"/>
            <a:ext cx="4868292" cy="1711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defTabSz="914400">
              <a:lnSpc>
                <a:spcPct val="115000"/>
              </a:lnSpc>
              <a:buClr>
                <a:srgbClr val="000000"/>
              </a:buClr>
              <a:buFont typeface="Arial"/>
              <a:buNone/>
            </a:pP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 kern="0" dirty="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 kern="0" dirty="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lang="en" sz="1300" i="1" kern="0" dirty="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sz="1300" i="1" kern="0" dirty="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" name="Google Shape;304;p56"/>
          <p:cNvSpPr txBox="1">
            <a:spLocks/>
          </p:cNvSpPr>
          <p:nvPr/>
        </p:nvSpPr>
        <p:spPr>
          <a:xfrm>
            <a:off x="2887937" y="457194"/>
            <a:ext cx="5883079" cy="142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sz="34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sz="3000" b="1" i="0" u="none" strike="noStrike" cap="non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sym typeface="Gill Sans"/>
              </a:rPr>
              <a:t>Teach RNN ‘hihell’ to ‘ihello’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sym typeface="Gill Sans"/>
            </a:endParaRPr>
          </a:p>
        </p:txBody>
      </p:sp>
      <p:grpSp>
        <p:nvGrpSpPr>
          <p:cNvPr id="90" name="Google Shape;305;p56"/>
          <p:cNvGrpSpPr/>
          <p:nvPr/>
        </p:nvGrpSpPr>
        <p:grpSpPr>
          <a:xfrm>
            <a:off x="1067087" y="1602300"/>
            <a:ext cx="9675525" cy="3807900"/>
            <a:chOff x="-8125" y="1507650"/>
            <a:chExt cx="9075925" cy="3428650"/>
          </a:xfrm>
        </p:grpSpPr>
        <p:pic>
          <p:nvPicPr>
            <p:cNvPr id="91" name="Google Shape;306;p5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307;p56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3" name="Google Shape;308;p56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4" name="Google Shape;309;p56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5" name="Google Shape;310;p56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6" name="Google Shape;311;p56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7" name="Google Shape;312;p56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8" name="Google Shape;313;p56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9" name="Google Shape;314;p56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0" name="Google Shape;315;p56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1" name="Google Shape;316;p5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2" name="Google Shape;317;p56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3" name="Google Shape;318;p56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/>
                <a:buNone/>
              </a:pPr>
              <a:r>
                <a:rPr lang="en" b="1" kern="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4" name="Google Shape;319;p56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320;p56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321;p56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322;p56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323;p56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324;p56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325;p56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326;p5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327;p56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328;p56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329;p56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330;p56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lnSpc>
                  <a:spcPct val="115000"/>
                </a:lnSpc>
                <a:buClr>
                  <a:srgbClr val="000000"/>
                </a:buClr>
                <a:buFont typeface="Arial"/>
                <a:buNone/>
              </a:pP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 kern="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 kern="0">
                  <a:solidFill>
                    <a:srgbClr val="000000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16" name="Google Shape;331;p56"/>
          <p:cNvSpPr txBox="1"/>
          <p:nvPr/>
        </p:nvSpPr>
        <p:spPr>
          <a:xfrm>
            <a:off x="1216611" y="1147425"/>
            <a:ext cx="2301741" cy="50344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" sz="18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sz="1800" b="1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7" name="Google Shape;332;p56"/>
          <p:cNvSpPr txBox="1"/>
          <p:nvPr/>
        </p:nvSpPr>
        <p:spPr>
          <a:xfrm>
            <a:off x="1128332" y="5479615"/>
            <a:ext cx="1963052" cy="50344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defTabSz="914400">
              <a:buClr>
                <a:srgbClr val="000000"/>
              </a:buClr>
              <a:buFont typeface="Arial"/>
              <a:buNone/>
            </a:pPr>
            <a:r>
              <a:rPr lang="en" sz="1800" b="1" ker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sz="1800" b="1" kern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3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5240"/>
            <a:ext cx="9448800" cy="564661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0"/>
            <a:ext cx="9906000" cy="59198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1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12" y="38100"/>
            <a:ext cx="11376099" cy="579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12" y="609600"/>
            <a:ext cx="9413040" cy="47918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33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914400"/>
            <a:ext cx="9879912" cy="464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4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12" y="38100"/>
            <a:ext cx="10754582" cy="586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0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/>
          <a:lstStyle/>
          <a:p>
            <a:r>
              <a:rPr lang="en-US" dirty="0" smtClean="0"/>
              <a:t>Inception Modules</a:t>
            </a:r>
            <a:endParaRPr lang="en-US" dirty="0"/>
          </a:p>
        </p:txBody>
      </p:sp>
      <p:pic>
        <p:nvPicPr>
          <p:cNvPr id="4" name="Shape 27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1168" y="838200"/>
            <a:ext cx="9218612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3563"/>
          </a:xfrm>
        </p:spPr>
        <p:txBody>
          <a:bodyPr>
            <a:noAutofit/>
          </a:bodyPr>
          <a:lstStyle/>
          <a:p>
            <a:r>
              <a:rPr lang="en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Why 1x1 convolution?</a:t>
            </a:r>
            <a:endParaRPr lang="en-US" dirty="0"/>
          </a:p>
        </p:txBody>
      </p:sp>
      <p:pic>
        <p:nvPicPr>
          <p:cNvPr id="4" name="Shape 2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286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287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" name="Shape 28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8" name="Shape 2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Shape 2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4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0"/>
            <a:ext cx="10360501" cy="639763"/>
          </a:xfrm>
        </p:spPr>
        <p:txBody>
          <a:bodyPr/>
          <a:lstStyle/>
          <a:p>
            <a:r>
              <a:rPr lang="en-US" b="1" dirty="0" smtClean="0"/>
              <a:t>PyTorch packages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807436"/>
              </p:ext>
            </p:extLst>
          </p:nvPr>
        </p:nvGraphicFramePr>
        <p:xfrm>
          <a:off x="912812" y="1066800"/>
          <a:ext cx="9982200" cy="4213674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9780"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Package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 smtClean="0">
                          <a:solidFill>
                            <a:schemeClr val="tx1"/>
                          </a:solidFill>
                        </a:rPr>
                        <a:t>Description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torch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 Tensor library like NumPy, with strong GPU support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264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torch.autograd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 tape based automatic differentiation library that supports all differentiable Tensor operations in torch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645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torch.nn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 neural networks library deeply integrated with autograd designed for maximum flexibility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52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torch.optim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an optimization package to be used with torch.nn with standard optimization methods such as SGD, RMSProp, LBFGS, Adam etc.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5224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torch.multiprocessing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python multiprocessing, but with magical memory sharing of torch Tensors across processes. Useful for data loading and hogwild training.</a:t>
                      </a: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065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bg1"/>
                          </a:solidFill>
                        </a:rPr>
                        <a:t>torch.utils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DataLoader, Trainer and other utility functions for </a:t>
                      </a:r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convenience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44979" marR="44979" marT="22490" marB="224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12812" y="5426795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torchvision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9812" y="5319074"/>
            <a:ext cx="678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</a:t>
            </a:r>
            <a:r>
              <a:rPr lang="en-US" sz="2000" dirty="0" err="1">
                <a:solidFill>
                  <a:schemeClr val="bg1"/>
                </a:solidFill>
              </a:rPr>
              <a:t>torchvision</a:t>
            </a:r>
            <a:r>
              <a:rPr lang="en-US" sz="2000" dirty="0">
                <a:solidFill>
                  <a:schemeClr val="bg1"/>
                </a:solidFill>
              </a:rPr>
              <a:t> package consists of popular datasets, model architectures, and common image transformations for computer vision.</a:t>
            </a:r>
          </a:p>
        </p:txBody>
      </p:sp>
    </p:spTree>
    <p:extLst>
      <p:ext uri="{BB962C8B-B14F-4D97-AF65-F5344CB8AC3E}">
        <p14:creationId xmlns:p14="http://schemas.microsoft.com/office/powerpoint/2010/main" val="355634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15963"/>
          </a:xfrm>
        </p:spPr>
        <p:txBody>
          <a:bodyPr/>
          <a:lstStyle/>
          <a:p>
            <a:r>
              <a:rPr lang="en-US" dirty="0" smtClean="0"/>
              <a:t>Inception Module</a:t>
            </a:r>
            <a:endParaRPr lang="en-US" dirty="0"/>
          </a:p>
        </p:txBody>
      </p:sp>
      <p:grpSp>
        <p:nvGrpSpPr>
          <p:cNvPr id="4" name="Shape 341"/>
          <p:cNvGrpSpPr/>
          <p:nvPr/>
        </p:nvGrpSpPr>
        <p:grpSpPr>
          <a:xfrm>
            <a:off x="1598612" y="1278928"/>
            <a:ext cx="7349394" cy="3920767"/>
            <a:chOff x="0" y="0"/>
            <a:chExt cx="16007232" cy="9090668"/>
          </a:xfrm>
        </p:grpSpPr>
        <p:pic>
          <p:nvPicPr>
            <p:cNvPr id="5" name="Shape 34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Shape 343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</a:p>
          </p:txBody>
        </p:sp>
        <p:sp>
          <p:nvSpPr>
            <p:cNvPr id="7" name="Shape 34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8" name="Shape 345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 dirty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9" name="Shape 346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</a:p>
          </p:txBody>
        </p:sp>
        <p:sp>
          <p:nvSpPr>
            <p:cNvPr id="10" name="Shape 347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11" name="Shape 348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12" name="Shape 349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  <p:sp>
          <p:nvSpPr>
            <p:cNvPr id="13" name="Shape 350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lang="en" sz="1200" b="1" i="0" u="none" strike="noStrike" cap="non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357"/>
          <p:cNvGrpSpPr/>
          <p:nvPr/>
        </p:nvGrpSpPr>
        <p:grpSpPr>
          <a:xfrm>
            <a:off x="-132256" y="-152400"/>
            <a:ext cx="4016868" cy="7010400"/>
            <a:chOff x="252155" y="-429214"/>
            <a:chExt cx="3409000" cy="6002712"/>
          </a:xfrm>
        </p:grpSpPr>
        <p:sp>
          <p:nvSpPr>
            <p:cNvPr id="5" name="Shape 35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Shape 35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Shape 36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Shape 361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" name="Shape 362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10" name="Shape 36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Shape 364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12" name="Shape 3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3" name="Shape 3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4" name="Shape 3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5" name="Shape 3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6" name="Shape 3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7" name="Shape 3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8" name="Shape 371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8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357"/>
          <p:cNvGrpSpPr/>
          <p:nvPr/>
        </p:nvGrpSpPr>
        <p:grpSpPr>
          <a:xfrm>
            <a:off x="-132256" y="-152400"/>
            <a:ext cx="4016868" cy="7010400"/>
            <a:chOff x="252155" y="-429214"/>
            <a:chExt cx="3409000" cy="6002712"/>
          </a:xfrm>
        </p:grpSpPr>
        <p:sp>
          <p:nvSpPr>
            <p:cNvPr id="5" name="Shape 35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Shape 35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Shape 36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Shape 361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" name="Shape 362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10" name="Shape 36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Shape 364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12" name="Shape 3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3" name="Shape 3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4" name="Shape 3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5" name="Shape 3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6" name="Shape 3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7" name="Shape 3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8" name="Shape 371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sp>
        <p:nvSpPr>
          <p:cNvPr id="19" name="Shape 377"/>
          <p:cNvSpPr txBox="1"/>
          <p:nvPr/>
        </p:nvSpPr>
        <p:spPr>
          <a:xfrm>
            <a:off x="3662683" y="1900544"/>
            <a:ext cx="7689529" cy="982881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8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800" i="0" u="none" strike="noStrike" cap="none" dirty="0" smtClean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800" i="0" u="none" strike="noStrike" cap="none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i="0" u="none" strike="noStrike" cap="none" dirty="0" smtClean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800" i="0" u="none" strike="noStrike" cap="none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i="0" u="none" strike="noStrike" cap="none" dirty="0" smtClean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lang="en" sz="18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20" name="Shape 393"/>
          <p:cNvSpPr/>
          <p:nvPr/>
        </p:nvSpPr>
        <p:spPr>
          <a:xfrm>
            <a:off x="2772817" y="220673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1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357"/>
          <p:cNvGrpSpPr/>
          <p:nvPr/>
        </p:nvGrpSpPr>
        <p:grpSpPr>
          <a:xfrm>
            <a:off x="-132256" y="-152400"/>
            <a:ext cx="4016868" cy="7010400"/>
            <a:chOff x="252155" y="-429214"/>
            <a:chExt cx="3409000" cy="6002712"/>
          </a:xfrm>
        </p:grpSpPr>
        <p:sp>
          <p:nvSpPr>
            <p:cNvPr id="5" name="Shape 35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Shape 35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Shape 36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Shape 361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" name="Shape 362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10" name="Shape 36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Shape 364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12" name="Shape 3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3" name="Shape 3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4" name="Shape 3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5" name="Shape 3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6" name="Shape 3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7" name="Shape 3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8" name="Shape 371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sp>
        <p:nvSpPr>
          <p:cNvPr id="19" name="Shape 377"/>
          <p:cNvSpPr txBox="1"/>
          <p:nvPr/>
        </p:nvSpPr>
        <p:spPr>
          <a:xfrm>
            <a:off x="3884612" y="2124681"/>
            <a:ext cx="7618031" cy="5346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8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8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8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800" i="0" u="none" strike="noStrike" cap="none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lang="en" sz="18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8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20" name="Shape 393"/>
          <p:cNvSpPr/>
          <p:nvPr/>
        </p:nvSpPr>
        <p:spPr>
          <a:xfrm>
            <a:off x="2772817" y="220673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Shape 399"/>
          <p:cNvSpPr txBox="1"/>
          <p:nvPr/>
        </p:nvSpPr>
        <p:spPr>
          <a:xfrm>
            <a:off x="3951592" y="504301"/>
            <a:ext cx="7629219" cy="6918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sp>
        <p:nvSpPr>
          <p:cNvPr id="22" name="Shape 415"/>
          <p:cNvSpPr/>
          <p:nvPr/>
        </p:nvSpPr>
        <p:spPr>
          <a:xfrm>
            <a:off x="2990229" y="66494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4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357"/>
          <p:cNvGrpSpPr/>
          <p:nvPr/>
        </p:nvGrpSpPr>
        <p:grpSpPr>
          <a:xfrm>
            <a:off x="-132256" y="-152400"/>
            <a:ext cx="4016868" cy="7010400"/>
            <a:chOff x="252155" y="-429214"/>
            <a:chExt cx="3409000" cy="6002712"/>
          </a:xfrm>
        </p:grpSpPr>
        <p:sp>
          <p:nvSpPr>
            <p:cNvPr id="5" name="Shape 35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Shape 35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Shape 36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Shape 361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" name="Shape 362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10" name="Shape 36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Shape 364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12" name="Shape 3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3" name="Shape 3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4" name="Shape 3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5" name="Shape 3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6" name="Shape 3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7" name="Shape 3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8" name="Shape 371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sp>
        <p:nvSpPr>
          <p:cNvPr id="19" name="Shape 377"/>
          <p:cNvSpPr txBox="1"/>
          <p:nvPr/>
        </p:nvSpPr>
        <p:spPr>
          <a:xfrm>
            <a:off x="3734180" y="2124681"/>
            <a:ext cx="7922831" cy="5346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 smtClean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20" name="Shape 393"/>
          <p:cNvSpPr/>
          <p:nvPr/>
        </p:nvSpPr>
        <p:spPr>
          <a:xfrm>
            <a:off x="2772817" y="220673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Shape 399"/>
          <p:cNvSpPr txBox="1"/>
          <p:nvPr/>
        </p:nvSpPr>
        <p:spPr>
          <a:xfrm>
            <a:off x="3951592" y="504301"/>
            <a:ext cx="8010219" cy="6918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sp>
        <p:nvSpPr>
          <p:cNvPr id="22" name="Shape 415"/>
          <p:cNvSpPr/>
          <p:nvPr/>
        </p:nvSpPr>
        <p:spPr>
          <a:xfrm>
            <a:off x="2990229" y="66494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Shape 422"/>
          <p:cNvSpPr txBox="1"/>
          <p:nvPr/>
        </p:nvSpPr>
        <p:spPr>
          <a:xfrm>
            <a:off x="3922295" y="3330227"/>
            <a:ext cx="7807907" cy="9030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</p:txBody>
      </p:sp>
      <p:sp>
        <p:nvSpPr>
          <p:cNvPr id="24" name="Shape 442"/>
          <p:cNvSpPr/>
          <p:nvPr/>
        </p:nvSpPr>
        <p:spPr>
          <a:xfrm>
            <a:off x="3034804" y="3397748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443"/>
          <p:cNvSpPr/>
          <p:nvPr/>
        </p:nvSpPr>
        <p:spPr>
          <a:xfrm>
            <a:off x="3258081" y="3792056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Shape 450"/>
          <p:cNvSpPr txBox="1"/>
          <p:nvPr/>
        </p:nvSpPr>
        <p:spPr>
          <a:xfrm>
            <a:off x="3709319" y="5055225"/>
            <a:ext cx="6983603" cy="12264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</a:p>
        </p:txBody>
      </p:sp>
      <p:sp>
        <p:nvSpPr>
          <p:cNvPr id="27" name="Shape 468"/>
          <p:cNvSpPr/>
          <p:nvPr/>
        </p:nvSpPr>
        <p:spPr>
          <a:xfrm>
            <a:off x="3124696" y="529792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2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357"/>
          <p:cNvGrpSpPr/>
          <p:nvPr/>
        </p:nvGrpSpPr>
        <p:grpSpPr>
          <a:xfrm>
            <a:off x="-132256" y="-152400"/>
            <a:ext cx="4016868" cy="7010400"/>
            <a:chOff x="252155" y="-429214"/>
            <a:chExt cx="3409000" cy="6002712"/>
          </a:xfrm>
        </p:grpSpPr>
        <p:sp>
          <p:nvSpPr>
            <p:cNvPr id="5" name="Shape 35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" name="Shape 35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" name="Shape 36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" name="Shape 361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name="adj1" fmla="val 32000"/>
                <a:gd name="adj2" fmla="val 8228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wrap="square" lIns="26775" tIns="26775" rIns="26775" bIns="267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endParaRPr sz="1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9" name="Shape 362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id="10" name="Shape 363" descr="Image"/>
              <p:cNvPicPr preferRelativeResize="0"/>
              <p:nvPr/>
            </p:nvPicPr>
            <p:blipFill rotWithShape="1">
              <a:blip r:embed="rId2">
                <a:alphaModFix/>
              </a:blip>
              <a:srcRect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" name="Shape 364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</a:p>
            </p:txBody>
          </p:sp>
          <p:sp>
            <p:nvSpPr>
              <p:cNvPr id="12" name="Shape 3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3" name="Shape 3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4" name="Shape 3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</a:p>
            </p:txBody>
          </p:sp>
          <p:sp>
            <p:nvSpPr>
              <p:cNvPr id="15" name="Shape 3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6" name="Shape 3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7" name="Shape 3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  <p:sp>
            <p:nvSpPr>
              <p:cNvPr id="18" name="Shape 371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6775" tIns="26775" rIns="26775" bIns="26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lang="en" sz="1200" b="1" i="0" u="none" strike="noStrike" cap="non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</a:p>
            </p:txBody>
          </p:sp>
        </p:grpSp>
      </p:grpSp>
      <p:sp>
        <p:nvSpPr>
          <p:cNvPr id="19" name="Shape 377"/>
          <p:cNvSpPr txBox="1"/>
          <p:nvPr/>
        </p:nvSpPr>
        <p:spPr>
          <a:xfrm>
            <a:off x="3734180" y="2124681"/>
            <a:ext cx="7999031" cy="5346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</p:txBody>
      </p:sp>
      <p:sp>
        <p:nvSpPr>
          <p:cNvPr id="20" name="Shape 393"/>
          <p:cNvSpPr/>
          <p:nvPr/>
        </p:nvSpPr>
        <p:spPr>
          <a:xfrm>
            <a:off x="2772817" y="220673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" name="Shape 399"/>
          <p:cNvSpPr txBox="1"/>
          <p:nvPr/>
        </p:nvSpPr>
        <p:spPr>
          <a:xfrm>
            <a:off x="3951592" y="504301"/>
            <a:ext cx="8086419" cy="6918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</p:txBody>
      </p:sp>
      <p:sp>
        <p:nvSpPr>
          <p:cNvPr id="22" name="Shape 415"/>
          <p:cNvSpPr/>
          <p:nvPr/>
        </p:nvSpPr>
        <p:spPr>
          <a:xfrm>
            <a:off x="2990229" y="66494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" name="Shape 422"/>
          <p:cNvSpPr txBox="1"/>
          <p:nvPr/>
        </p:nvSpPr>
        <p:spPr>
          <a:xfrm>
            <a:off x="4153902" y="3373770"/>
            <a:ext cx="7884107" cy="9030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lang="en" sz="16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6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</p:txBody>
      </p:sp>
      <p:sp>
        <p:nvSpPr>
          <p:cNvPr id="26" name="Shape 450"/>
          <p:cNvSpPr txBox="1"/>
          <p:nvPr/>
        </p:nvSpPr>
        <p:spPr>
          <a:xfrm>
            <a:off x="3884612" y="5086314"/>
            <a:ext cx="8102771" cy="1226400"/>
          </a:xfrm>
          <a:prstGeom prst="rect">
            <a:avLst/>
          </a:prstGeom>
          <a:noFill/>
          <a:ln w="9525" cap="flat" cmpd="sng">
            <a:noFill/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 b="0" i="0" u="none" strike="noStrike" cap="none" dirty="0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" sz="1600" b="0" i="0" u="none" strike="noStrike" cap="none" dirty="0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lang="en" sz="1600" b="0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</a:p>
        </p:txBody>
      </p:sp>
      <p:sp>
        <p:nvSpPr>
          <p:cNvPr id="27" name="Shape 468"/>
          <p:cNvSpPr/>
          <p:nvPr/>
        </p:nvSpPr>
        <p:spPr>
          <a:xfrm>
            <a:off x="3124696" y="5297925"/>
            <a:ext cx="476100" cy="370500"/>
          </a:xfrm>
          <a:prstGeom prst="rightArrow">
            <a:avLst>
              <a:gd name="adj1" fmla="val 32000"/>
              <a:gd name="adj2" fmla="val 82282"/>
            </a:avLst>
          </a:prstGeom>
          <a:solidFill>
            <a:schemeClr val="accent1"/>
          </a:solidFill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1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Shape 497"/>
          <p:cNvSpPr txBox="1"/>
          <p:nvPr/>
        </p:nvSpPr>
        <p:spPr>
          <a:xfrm>
            <a:off x="1908966" y="1836767"/>
            <a:ext cx="1372500" cy="849000"/>
          </a:xfrm>
          <a:prstGeom prst="rect">
            <a:avLst/>
          </a:prstGeom>
          <a:solidFill>
            <a:srgbClr val="FCE6CE"/>
          </a:solidFill>
          <a:ln w="25400" cap="flat" cmpd="sng">
            <a:solidFill>
              <a:srgbClr val="4A86E8"/>
            </a:solidFill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 dirty="0" smtClean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 dirty="0" smtClean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" sz="1100" b="1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branch5x5,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lang="en" sz="1100" b="1" i="0" u="none" strike="noStrike" cap="none" dirty="0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502"/>
          <p:cNvSpPr txBox="1">
            <a:spLocks noGrp="1"/>
          </p:cNvSpPr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wrap="square" lIns="20100" tIns="20100" rIns="20100" bIns="20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 b="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</a:p>
        </p:txBody>
      </p:sp>
      <p:sp>
        <p:nvSpPr>
          <p:cNvPr id="29" name="Shape 503"/>
          <p:cNvSpPr txBox="1"/>
          <p:nvPr/>
        </p:nvSpPr>
        <p:spPr>
          <a:xfrm>
            <a:off x="760412" y="1506552"/>
            <a:ext cx="7391400" cy="4054200"/>
          </a:xfrm>
          <a:prstGeom prst="rect">
            <a:avLst/>
          </a:prstGeom>
          <a:noFill/>
          <a:ln>
            <a:noFill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2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 dirty="0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 i="0" u="none" strike="noStrike" cap="none" dirty="0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pic>
        <p:nvPicPr>
          <p:cNvPr id="30" name="Shape 50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52693" y="0"/>
            <a:ext cx="3429000" cy="1483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505"/>
          <p:cNvSpPr txBox="1"/>
          <p:nvPr/>
        </p:nvSpPr>
        <p:spPr>
          <a:xfrm>
            <a:off x="7466012" y="1506552"/>
            <a:ext cx="4411962" cy="4658887"/>
          </a:xfrm>
          <a:prstGeom prst="rect">
            <a:avLst/>
          </a:prstGeom>
          <a:noFill/>
          <a:ln w="9525" cap="flat" cmpd="sng">
            <a:solidFill>
              <a:srgbClr val="4A86E8"/>
            </a:solidFill>
            <a:prstDash val="solid"/>
            <a:miter lim="400000"/>
            <a:headEnd type="none" w="med" len="med"/>
            <a:tailEnd type="none" w="med" len="med"/>
          </a:ln>
        </p:spPr>
        <p:txBody>
          <a:bodyPr wrap="square" lIns="26775" tIns="26775" rIns="26775" bIns="267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lang="en" sz="12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 dirty="0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 i="0" u="none" strike="noStrike" cap="none" dirty="0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lang="en" sz="1200" i="0" u="none" strike="noStrike" cap="none" dirty="0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i="0" u="none" strike="noStrike" cap="none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2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lang="en" sz="1200" i="0" u="none" strike="noStrike" cap="none" dirty="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lang="en" sz="1200" i="1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lang="en" sz="1200" i="1" u="none" strike="noStrike" cap="none" dirty="0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" sz="1200" i="0" u="none" strike="noStrike" cap="none" dirty="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 b="1" i="0" u="none" strike="noStrike" cap="none" dirty="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 i="0" u="none" strike="noStrike" cap="none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5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304800"/>
            <a:ext cx="10360501" cy="1066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Transpose Convolution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371600"/>
            <a:ext cx="11277601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9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792163"/>
          </a:xfrm>
        </p:spPr>
        <p:txBody>
          <a:bodyPr/>
          <a:lstStyle/>
          <a:p>
            <a:r>
              <a:rPr lang="en-US" dirty="0" smtClean="0"/>
              <a:t>Deconvolution and </a:t>
            </a:r>
            <a:r>
              <a:rPr lang="en-US" dirty="0" err="1" smtClean="0"/>
              <a:t>Unpooling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295401"/>
            <a:ext cx="10360501" cy="4724400"/>
          </a:xfrm>
        </p:spPr>
        <p:txBody>
          <a:bodyPr/>
          <a:lstStyle/>
          <a:p>
            <a:r>
              <a:rPr lang="en-US" dirty="0" err="1" smtClean="0"/>
              <a:t>Unpooling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981200"/>
            <a:ext cx="6704329" cy="3784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2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4873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Installation requirements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68936" y="136147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hlinkClick r:id="rId2"/>
              </a:rPr>
              <a:t>Python on windows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79548" y="13817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hlinkClick r:id="rId3"/>
              </a:rPr>
              <a:t>Python on ubuntu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0824" y="240539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hlinkClick r:id="rId4"/>
              </a:rPr>
              <a:t>Pip on ubuntu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68936" y="24104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hlinkClick r:id="rId5"/>
              </a:rPr>
              <a:t>Pip on windows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43536" y="343409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6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hlinkClick r:id="rId6"/>
              </a:rPr>
              <a:t>onda on windows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06536" y="340869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hlinkClick r:id="rId6"/>
              </a:rPr>
              <a:t>c</a:t>
            </a:r>
            <a:r>
              <a:rPr lang="en-US" sz="2800" dirty="0" smtClean="0">
                <a:solidFill>
                  <a:schemeClr val="bg1"/>
                </a:solidFill>
                <a:hlinkClick r:id="rId6"/>
              </a:rPr>
              <a:t>onda on ubuntu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1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>
            <a:normAutofit/>
          </a:bodyPr>
          <a:lstStyle/>
          <a:p>
            <a:r>
              <a:rPr lang="en-US" dirty="0" smtClean="0"/>
              <a:t>PyTorch Installation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525544" y="533400"/>
            <a:ext cx="4698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http://pytorch.org</a:t>
            </a:r>
            <a:endParaRPr lang="en-US" sz="2800" dirty="0">
              <a:solidFill>
                <a:srgbClr val="00B0F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1147763"/>
            <a:ext cx="11183730" cy="49482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9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639763"/>
          </a:xfrm>
        </p:spPr>
        <p:txBody>
          <a:bodyPr/>
          <a:lstStyle/>
          <a:p>
            <a:r>
              <a:rPr lang="en-US" dirty="0" smtClean="0"/>
              <a:t>Computational Graph</a:t>
            </a:r>
            <a:endParaRPr lang="en-US" dirty="0"/>
          </a:p>
        </p:txBody>
      </p:sp>
      <p:pic>
        <p:nvPicPr>
          <p:cNvPr id="4" name="Shape 36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0012" y="1881188"/>
            <a:ext cx="8948128" cy="2386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35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0212" y="1196937"/>
            <a:ext cx="4348647" cy="506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30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1371600"/>
            <a:ext cx="4876800" cy="42672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7612" y="1524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PyTorch Basics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9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563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Problem</a:t>
            </a:r>
            <a:endParaRPr lang="en-US" dirty="0"/>
          </a:p>
        </p:txBody>
      </p:sp>
      <p:pic>
        <p:nvPicPr>
          <p:cNvPr id="24578" name="Picture 2" descr="F:\Hamim presentation\pytorch\cifar ima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2" y="1026695"/>
            <a:ext cx="6335546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23212" y="137160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Image Size = 3×32×32 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424" y="6096000"/>
            <a:ext cx="2055813" cy="76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780" y="5486400"/>
            <a:ext cx="2479099" cy="149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5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http://purl.org/dc/elements/1.1/"/>
    <ds:schemaRef ds:uri="http://schemas.microsoft.com/office/2006/metadata/properties"/>
    <ds:schemaRef ds:uri="4873beb7-5857-4685-be1f-d57550cc96cc"/>
    <ds:schemaRef ds:uri="http://purl.org/dc/terms/"/>
    <ds:schemaRef ds:uri="http://purl.org/dc/dcmitype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10778</TotalTime>
  <Words>1732</Words>
  <Application>Microsoft Office PowerPoint</Application>
  <PresentationFormat>Custom</PresentationFormat>
  <Paragraphs>364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Consolas</vt:lpstr>
      <vt:lpstr>Gill Sans</vt:lpstr>
      <vt:lpstr>Helvetica Neue</vt:lpstr>
      <vt:lpstr>Noto Sans Symbols</vt:lpstr>
      <vt:lpstr>Times New Roman</vt:lpstr>
      <vt:lpstr>Tech 16x9</vt:lpstr>
      <vt:lpstr>Deep Learning Using  </vt:lpstr>
      <vt:lpstr>Torch </vt:lpstr>
      <vt:lpstr>PyTorch </vt:lpstr>
      <vt:lpstr>PyTorch packages</vt:lpstr>
      <vt:lpstr>Installation requirements</vt:lpstr>
      <vt:lpstr>PyTorch Installation</vt:lpstr>
      <vt:lpstr>Computational Graph</vt:lpstr>
      <vt:lpstr>PowerPoint Presentation</vt:lpstr>
      <vt:lpstr>Classification Problem</vt:lpstr>
      <vt:lpstr>PyTorch Rhythm</vt:lpstr>
      <vt:lpstr>Classification Problem</vt:lpstr>
      <vt:lpstr>Cifar10 classification</vt:lpstr>
      <vt:lpstr>Cifar10 classification</vt:lpstr>
      <vt:lpstr>Batch (batch size)</vt:lpstr>
      <vt:lpstr>Data Loader</vt:lpstr>
      <vt:lpstr>Transfer Learning / freeze layers</vt:lpstr>
      <vt:lpstr>RNN in Pytorch</vt:lpstr>
      <vt:lpstr>RNN </vt:lpstr>
      <vt:lpstr>PowerPoint Presentation</vt:lpstr>
      <vt:lpstr>RNN inside</vt:lpstr>
      <vt:lpstr>RNN in PyTorch</vt:lpstr>
      <vt:lpstr>One hot encoding for letters, h, e, l, l, o</vt:lpstr>
      <vt:lpstr>One node: 4 (input-dim) in 2 (hidden_size)</vt:lpstr>
      <vt:lpstr>One node: 4 (input-dim) in 2 (hidden_size)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Inception Modules</vt:lpstr>
      <vt:lpstr>Why 1x1 convolution?</vt:lpstr>
      <vt:lpstr>Inception Module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Inception Module</vt:lpstr>
      <vt:lpstr>Transpose Convolution </vt:lpstr>
      <vt:lpstr>Deconvolution and Unpooling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Mohammad Hajizadeh</dc:creator>
  <cp:lastModifiedBy>masoud</cp:lastModifiedBy>
  <cp:revision>390</cp:revision>
  <dcterms:created xsi:type="dcterms:W3CDTF">2017-11-28T17:22:32Z</dcterms:created>
  <dcterms:modified xsi:type="dcterms:W3CDTF">2018-08-31T06:14:47Z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